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5" r:id="rId3"/>
    <p:sldId id="259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33"/>
    <p:restoredTop sz="91497"/>
  </p:normalViewPr>
  <p:slideViewPr>
    <p:cSldViewPr snapToGrid="0">
      <p:cViewPr varScale="1">
        <p:scale>
          <a:sx n="112" d="100"/>
          <a:sy n="112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, Raven" userId="a6479212-c1b5-44e7-9c7a-d9fadd7195d9" providerId="ADAL" clId="{F5D789AD-BBD8-BF44-92B0-26E9F0269F60}"/>
    <pc:docChg chg="delSld">
      <pc:chgData name="Edwards, Raven" userId="a6479212-c1b5-44e7-9c7a-d9fadd7195d9" providerId="ADAL" clId="{F5D789AD-BBD8-BF44-92B0-26E9F0269F60}" dt="2023-07-21T20:13:46.646" v="0" actId="2696"/>
      <pc:docMkLst>
        <pc:docMk/>
      </pc:docMkLst>
      <pc:sldChg chg="del">
        <pc:chgData name="Edwards, Raven" userId="a6479212-c1b5-44e7-9c7a-d9fadd7195d9" providerId="ADAL" clId="{F5D789AD-BBD8-BF44-92B0-26E9F0269F60}" dt="2023-07-21T20:13:46.646" v="0" actId="2696"/>
        <pc:sldMkLst>
          <pc:docMk/>
          <pc:sldMk cId="1937585974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51A8-319A-B1A2-41FB-7C6ABA049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D7704-B954-AF24-620E-049660772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95EA3-C49D-162B-B8CC-6AC69FE0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D7E13-427F-32E4-0583-0E891755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84BE-F7BC-F93C-9887-6E5B47C3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1CCDE-0B1E-7CC4-18A8-9839D52EF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B1611-272F-F3E0-9ED5-9D5F051B7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D29FE-C40D-6FC7-6765-E8C3BC84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1378C-98AD-7E87-7122-03B24E63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83E8C-1B65-9FAB-437A-29429A53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898DF-29AB-765D-0C49-CDDEFDE48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1819C-4BDF-44F6-0FC0-1628DA35A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C094-A9D4-4127-00AB-5CC7171F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08199-F5A0-0ED5-5E4C-05A5959D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59B1A-129A-8D2A-34E0-326365D0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001B6-B870-3C33-E5BB-33272992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900-7FBD-9358-57B6-A70580FC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34FD5-5BFE-DC63-7351-A8C64E0D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45D99-DE76-6F7A-6AFA-898D0AF0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1233C-40C5-77D6-C839-FA00A9B6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F9D2F-EDD8-2460-BAEB-B7C7C260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63907-80DC-ED28-226E-AA32F17C8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DB41B-6E5A-23FC-BA33-C4AD5C6A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CAE6B-0053-8C80-9432-55E8F27B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2882A-1427-3A0B-A552-CEEA89B9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8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11BE-AB13-931C-F83A-C6173D5D6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0E18C-8DF3-A22C-2335-B970F2522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6E00E-1D73-73C5-E876-D31D2FF50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A0E1E-8657-778A-F475-06899121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05795-AF33-90AE-A730-802EEB36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2C7BA-0E46-C40C-3B06-8A260F59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0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B0957-7642-0947-FA94-2094092F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E0203-DD38-B4D9-39B7-DA4B01C4F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AC5E3-1A7D-20E3-B697-884EB9763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6642B-94E9-1FE3-E2DC-CC658F063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ECD948-9CF5-656C-6F2B-FED1AD3E8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5A7B05-6580-6DFF-D3C7-E947DB4F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451687-0E1B-4878-F919-48C18B98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B2A85F-0F71-FDD2-2C49-753B9F2D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7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F19B-4AE2-20A2-EBF2-7BDC36BF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EF70F-274C-960A-1ACA-2FC73325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CE8F9-B979-EE97-C199-D375F200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A45A1-4222-C0B0-45EF-23604735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8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C26A10-219F-3A6A-F218-415244CE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0C7125-36EF-7661-28DB-3A04B6C7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53B0B-C62F-280F-A244-7F9F9085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3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F4B5-E34E-A496-BC27-4CCC6BC1B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35F99-0654-74DD-88F7-0E057F2D1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CBB6A-5D99-B336-9CB7-EC3225651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4BB4A-193E-4C79-5025-3318B2F9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89BAB-8ACB-A667-7336-C8503D83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EEA15-2399-B578-8CA1-4789FF9C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2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E22D6-CA88-08EB-E539-C8F6F04B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413F1-E116-CD8B-5F27-89BBC2187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B72F8-0900-1D8E-6BBE-16AB6D663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003FD-42F3-658C-8B65-0FE6927E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3895A-F1F8-7845-A3AB-7A8C64887055}" type="datetimeFigureOut">
              <a:rPr lang="en-US" smtClean="0"/>
              <a:t>7/21/23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32788-B2F9-DECF-A63C-C515B752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A34B4-887B-1001-79DC-586DFAF94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0382-C348-F348-9CD4-E21024610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5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402CB-4F13-9589-EA3F-97300BB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4EE7-EE8A-6594-CA65-7D54B8A0B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632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" panose="020B05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569050" y="3613666"/>
            <a:ext cx="10766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Your Company Name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F0FF45F-5730-5867-679B-238486EC5A3B}"/>
              </a:ext>
            </a:extLst>
          </p:cNvPr>
          <p:cNvSpPr txBox="1"/>
          <p:nvPr/>
        </p:nvSpPr>
        <p:spPr>
          <a:xfrm>
            <a:off x="569050" y="2536448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Your Pitch Deck Title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1D2AD-EBA7-394D-5204-134BB4F99F5E}"/>
              </a:ext>
            </a:extLst>
          </p:cNvPr>
          <p:cNvSpPr txBox="1"/>
          <p:nvPr/>
        </p:nvSpPr>
        <p:spPr>
          <a:xfrm>
            <a:off x="569050" y="578673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Today’s date</a:t>
            </a:r>
          </a:p>
        </p:txBody>
      </p:sp>
    </p:spTree>
    <p:extLst>
      <p:ext uri="{BB962C8B-B14F-4D97-AF65-F5344CB8AC3E}">
        <p14:creationId xmlns:p14="http://schemas.microsoft.com/office/powerpoint/2010/main" val="261257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REVENUE MODEL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334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do you make money? Key revenue streams?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Pricing? Flat fee or %? What is that %?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Recurring revenue frequency?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volume or low volume business?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 basic math: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 customers x A Units x B Fee = $C Revenue</a:t>
            </a:r>
          </a:p>
        </p:txBody>
      </p:sp>
    </p:spTree>
    <p:extLst>
      <p:ext uri="{BB962C8B-B14F-4D97-AF65-F5344CB8AC3E}">
        <p14:creationId xmlns:p14="http://schemas.microsoft.com/office/powerpoint/2010/main" val="102403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EXPENSE MODEL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1685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Key expenses/time/efforts needed to generate revenue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of goods sold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Monthly burn rate (now versus after funding)</a:t>
            </a:r>
          </a:p>
        </p:txBody>
      </p:sp>
    </p:spTree>
    <p:extLst>
      <p:ext uri="{BB962C8B-B14F-4D97-AF65-F5344CB8AC3E}">
        <p14:creationId xmlns:p14="http://schemas.microsoft.com/office/powerpoint/2010/main" val="218783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FINANCIAL PROJECTIONS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# of years projected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 total # of customers per year and % market penetration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High-level finances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Revenue, COGS, gross profit, operating expense, EBITDA</a:t>
            </a:r>
          </a:p>
        </p:txBody>
      </p:sp>
    </p:spTree>
    <p:extLst>
      <p:ext uri="{BB962C8B-B14F-4D97-AF65-F5344CB8AC3E}">
        <p14:creationId xmlns:p14="http://schemas.microsoft.com/office/powerpoint/2010/main" val="153394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600" dirty="0">
                <a:latin typeface="Arial" panose="020B0604020202020204" pitchFamily="34" charset="0"/>
                <a:cs typeface="Arial" panose="020B0604020202020204" pitchFamily="34" charset="0"/>
              </a:rPr>
              <a:t>CAPITAL RAISE &amp; USE OF PROCEEDS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4455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Ask: How much capital are you looking to raise?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 monthly expenses – how long will the new investment last (runway)?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prior investment rounds?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SBIR/STTR/Other non-dilutive funding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of proceeds (name it &amp; give $ amount)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to achieve key milestones: build a prototype for a demo, acquire customers, etc.</a:t>
            </a:r>
          </a:p>
        </p:txBody>
      </p:sp>
    </p:spTree>
    <p:extLst>
      <p:ext uri="{BB962C8B-B14F-4D97-AF65-F5344CB8AC3E}">
        <p14:creationId xmlns:p14="http://schemas.microsoft.com/office/powerpoint/2010/main" val="1373095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600" dirty="0">
                <a:latin typeface="Arial" panose="020B0604020202020204" pitchFamily="34" charset="0"/>
                <a:cs typeface="Arial" panose="020B0604020202020204" pitchFamily="34" charset="0"/>
              </a:rPr>
              <a:t>THE TEAM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390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Core team: the founders and chiefs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Leadership experience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more than 3 bullets per person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Board of Advisors (if formed yet)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do they help, other than being a big name? Are they investing?</a:t>
            </a:r>
          </a:p>
        </p:txBody>
      </p:sp>
    </p:spTree>
    <p:extLst>
      <p:ext uri="{BB962C8B-B14F-4D97-AF65-F5344CB8AC3E}">
        <p14:creationId xmlns:p14="http://schemas.microsoft.com/office/powerpoint/2010/main" val="400201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569050" y="3613666"/>
            <a:ext cx="10766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300" dirty="0">
                <a:latin typeface="Arial" panose="020B0604020202020204" pitchFamily="34" charset="0"/>
                <a:cs typeface="Arial" panose="020B0604020202020204" pitchFamily="34" charset="0"/>
              </a:rPr>
              <a:t>Contact info: Name/email/phone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F0FF45F-5730-5867-679B-238486EC5A3B}"/>
              </a:ext>
            </a:extLst>
          </p:cNvPr>
          <p:cNvSpPr txBox="1"/>
          <p:nvPr/>
        </p:nvSpPr>
        <p:spPr>
          <a:xfrm>
            <a:off x="569050" y="2536448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144312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THE ELEVATOR PITCH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9688397" cy="1131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one sentence, answer: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problem and solution (product/service)?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FE47D-44B3-6D9A-DDC7-DE13ED849FCB}"/>
              </a:ext>
            </a:extLst>
          </p:cNvPr>
          <p:cNvSpPr txBox="1"/>
          <p:nvPr/>
        </p:nvSpPr>
        <p:spPr>
          <a:xfrm>
            <a:off x="1089951" y="5167264"/>
            <a:ext cx="10020195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What is the value proposition?</a:t>
            </a:r>
          </a:p>
        </p:txBody>
      </p:sp>
    </p:spTree>
    <p:extLst>
      <p:ext uri="{BB962C8B-B14F-4D97-AF65-F5344CB8AC3E}">
        <p14:creationId xmlns:p14="http://schemas.microsoft.com/office/powerpoint/2010/main" val="323736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600" dirty="0">
                <a:latin typeface="Arial" panose="020B0604020202020204" pitchFamily="34" charset="0"/>
                <a:cs typeface="Arial" panose="020B0604020202020204" pitchFamily="34" charset="0"/>
              </a:rPr>
              <a:t>THE PROBLEM/CURRENT SOLUTIONS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9998217" cy="1131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problem to be solved or the unmet need you are solving?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Clearly define the pain or the strong need that is currently unfulfilled.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FE47D-44B3-6D9A-DDC7-DE13ED849FCB}"/>
              </a:ext>
            </a:extLst>
          </p:cNvPr>
          <p:cNvSpPr txBox="1"/>
          <p:nvPr/>
        </p:nvSpPr>
        <p:spPr>
          <a:xfrm>
            <a:off x="1085902" y="4693459"/>
            <a:ext cx="10020195" cy="1685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Basically, the idea is to show that there is a technology that solves an actual problem that is being experienced in the market instead of finding a market to fit a cool technology.</a:t>
            </a:r>
          </a:p>
        </p:txBody>
      </p:sp>
    </p:spTree>
    <p:extLst>
      <p:ext uri="{BB962C8B-B14F-4D97-AF65-F5344CB8AC3E}">
        <p14:creationId xmlns:p14="http://schemas.microsoft.com/office/powerpoint/2010/main" val="271012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MARKET OPPORTUNITY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9688397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Total Addressable Market?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Define your target customers and their key characteristics.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Ex. Consumers vs. enterprises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current demand and what are the unique needs?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FE47D-44B3-6D9A-DDC7-DE13ED849FCB}"/>
              </a:ext>
            </a:extLst>
          </p:cNvPr>
          <p:cNvSpPr txBox="1"/>
          <p:nvPr/>
        </p:nvSpPr>
        <p:spPr>
          <a:xfrm>
            <a:off x="1085902" y="4791423"/>
            <a:ext cx="10020195" cy="1131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This is a look at the size of the market, how fast it’s growing, and the factors and trends affecting it that the solution addresses.</a:t>
            </a:r>
          </a:p>
        </p:txBody>
      </p:sp>
    </p:spTree>
    <p:extLst>
      <p:ext uri="{BB962C8B-B14F-4D97-AF65-F5344CB8AC3E}">
        <p14:creationId xmlns:p14="http://schemas.microsoft.com/office/powerpoint/2010/main" val="163827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THE SOLUTION/DEMO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582096" cy="279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 &gt; Tell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to 2 slides of your product/service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 screenshots of key parts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an example of a prospective customer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 the core value proposition to a customer (better, faster, cheaper)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FE47D-44B3-6D9A-DDC7-DE13ED849FCB}"/>
              </a:ext>
            </a:extLst>
          </p:cNvPr>
          <p:cNvSpPr txBox="1"/>
          <p:nvPr/>
        </p:nvSpPr>
        <p:spPr>
          <a:xfrm>
            <a:off x="1085902" y="4791423"/>
            <a:ext cx="10020195" cy="1685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Describe what the product/service does, the benefits (not the features), and value the customer will receive (how much in $ does the customer’s current problem cost them?).</a:t>
            </a:r>
          </a:p>
        </p:txBody>
      </p:sp>
    </p:spTree>
    <p:extLst>
      <p:ext uri="{BB962C8B-B14F-4D97-AF65-F5344CB8AC3E}">
        <p14:creationId xmlns:p14="http://schemas.microsoft.com/office/powerpoint/2010/main" val="321615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MARKET FIT/COMPETITION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 product market fit.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direct competitors versus indirect competitors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Why will customers switch to you versus the incumbent?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you changing customer behavior?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8FE47D-44B3-6D9A-DDC7-DE13ED849FCB}"/>
              </a:ext>
            </a:extLst>
          </p:cNvPr>
          <p:cNvSpPr txBox="1"/>
          <p:nvPr/>
        </p:nvSpPr>
        <p:spPr>
          <a:xfrm>
            <a:off x="1085902" y="4791423"/>
            <a:ext cx="10020195" cy="1131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What is the hypothesis of the solution? Provide key insights on your target market.</a:t>
            </a:r>
          </a:p>
        </p:txBody>
      </p:sp>
    </p:spTree>
    <p:extLst>
      <p:ext uri="{BB962C8B-B14F-4D97-AF65-F5344CB8AC3E}">
        <p14:creationId xmlns:p14="http://schemas.microsoft.com/office/powerpoint/2010/main" val="419568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spc="600" dirty="0">
                <a:latin typeface="Arial" panose="020B0604020202020204" pitchFamily="34" charset="0"/>
                <a:cs typeface="Arial" panose="020B0604020202020204" pitchFamily="34" charset="0"/>
              </a:rPr>
              <a:t>MARKET LANDSCAPE (example 1)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8FE47D-44B3-6D9A-DDC7-DE13ED849FCB}"/>
              </a:ext>
            </a:extLst>
          </p:cNvPr>
          <p:cNvSpPr txBox="1"/>
          <p:nvPr/>
        </p:nvSpPr>
        <p:spPr>
          <a:xfrm>
            <a:off x="7383791" y="5926330"/>
            <a:ext cx="4490146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 picture is worth 1,000 words!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679C50-8140-4D24-293D-3615D81AF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90" y="1360495"/>
            <a:ext cx="9351914" cy="456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COMPETITIVE ADVANTAGE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3901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competitive advantage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Sustainable competitive advantage?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Patents?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IP beyond patents, i.e., data, trade secret?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Key relationships/partnerships?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Barriers to entry?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Competitors’ competitive advantage/weakness?</a:t>
            </a:r>
          </a:p>
        </p:txBody>
      </p:sp>
    </p:spTree>
    <p:extLst>
      <p:ext uri="{BB962C8B-B14F-4D97-AF65-F5344CB8AC3E}">
        <p14:creationId xmlns:p14="http://schemas.microsoft.com/office/powerpoint/2010/main" val="21410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C1C1420-E408-7FC9-45F2-A55AAF5AB3B4}"/>
              </a:ext>
            </a:extLst>
          </p:cNvPr>
          <p:cNvSpPr txBox="1"/>
          <p:nvPr/>
        </p:nvSpPr>
        <p:spPr>
          <a:xfrm>
            <a:off x="1107880" y="411451"/>
            <a:ext cx="107660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spc="600" dirty="0">
                <a:latin typeface="Arial" panose="020B0604020202020204" pitchFamily="34" charset="0"/>
                <a:cs typeface="Arial" panose="020B0604020202020204" pitchFamily="34" charset="0"/>
              </a:rPr>
              <a:t>SALES &amp; MARKETING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BB4BC6-647E-710E-F767-F5E861BB531A}"/>
              </a:ext>
            </a:extLst>
          </p:cNvPr>
          <p:cNvCxnSpPr>
            <a:cxnSpLocks/>
          </p:cNvCxnSpPr>
          <p:nvPr/>
        </p:nvCxnSpPr>
        <p:spPr>
          <a:xfrm>
            <a:off x="0" y="1107917"/>
            <a:ext cx="11128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61157AD-CDDA-B6FC-B5D4-0687D8F2B335}"/>
              </a:ext>
            </a:extLst>
          </p:cNvPr>
          <p:cNvSpPr txBox="1"/>
          <p:nvPr/>
        </p:nvSpPr>
        <p:spPr>
          <a:xfrm>
            <a:off x="1107880" y="1454410"/>
            <a:ext cx="10020195" cy="279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plan for reaching the target market?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Channels: how to reach/market to customers?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Strategy: how to convert, acquire, or close customers?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Unique strategic relationships/partnerships?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Scalability to grow fast economically?</a:t>
            </a:r>
          </a:p>
        </p:txBody>
      </p:sp>
    </p:spTree>
    <p:extLst>
      <p:ext uri="{BB962C8B-B14F-4D97-AF65-F5344CB8AC3E}">
        <p14:creationId xmlns:p14="http://schemas.microsoft.com/office/powerpoint/2010/main" val="112100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622</Words>
  <Application>Microsoft Macintosh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Nova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Raven</dc:creator>
  <cp:lastModifiedBy>Edwards, Raven</cp:lastModifiedBy>
  <cp:revision>2</cp:revision>
  <dcterms:created xsi:type="dcterms:W3CDTF">2023-07-12T17:55:47Z</dcterms:created>
  <dcterms:modified xsi:type="dcterms:W3CDTF">2023-07-21T20:13:48Z</dcterms:modified>
</cp:coreProperties>
</file>